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6" r:id="rId1"/>
    <p:sldMasterId id="2147483724" r:id="rId2"/>
    <p:sldMasterId id="2147483772" r:id="rId3"/>
  </p:sldMasterIdLst>
  <p:notesMasterIdLst>
    <p:notesMasterId r:id="rId28"/>
  </p:notesMasterIdLst>
  <p:handoutMasterIdLst>
    <p:handoutMasterId r:id="rId29"/>
  </p:handoutMasterIdLst>
  <p:sldIdLst>
    <p:sldId id="269" r:id="rId4"/>
    <p:sldId id="575" r:id="rId5"/>
    <p:sldId id="586" r:id="rId6"/>
    <p:sldId id="542" r:id="rId7"/>
    <p:sldId id="587" r:id="rId8"/>
    <p:sldId id="628" r:id="rId9"/>
    <p:sldId id="592" r:id="rId10"/>
    <p:sldId id="536" r:id="rId11"/>
    <p:sldId id="580" r:id="rId12"/>
    <p:sldId id="581" r:id="rId13"/>
    <p:sldId id="611" r:id="rId14"/>
    <p:sldId id="627" r:id="rId15"/>
    <p:sldId id="642" r:id="rId16"/>
    <p:sldId id="643" r:id="rId17"/>
    <p:sldId id="644" r:id="rId18"/>
    <p:sldId id="645" r:id="rId19"/>
    <p:sldId id="646" r:id="rId20"/>
    <p:sldId id="647" r:id="rId21"/>
    <p:sldId id="648" r:id="rId22"/>
    <p:sldId id="649" r:id="rId23"/>
    <p:sldId id="650" r:id="rId24"/>
    <p:sldId id="651" r:id="rId25"/>
    <p:sldId id="652" r:id="rId26"/>
    <p:sldId id="641" r:id="rId27"/>
  </p:sldIdLst>
  <p:sldSz cx="9906000" cy="6858000" type="A4"/>
  <p:notesSz cx="6735763" cy="9866313"/>
  <p:defaultTextStyle>
    <a:defPPr>
      <a:defRPr lang="ko-KR"/>
    </a:defPPr>
    <a:lvl1pPr marL="0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8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49BBFDA-9569-43B1-941C-04CBC510CD5D}">
          <p14:sldIdLst>
            <p14:sldId id="269"/>
            <p14:sldId id="575"/>
            <p14:sldId id="586"/>
            <p14:sldId id="542"/>
            <p14:sldId id="587"/>
            <p14:sldId id="628"/>
            <p14:sldId id="592"/>
            <p14:sldId id="536"/>
            <p14:sldId id="580"/>
            <p14:sldId id="581"/>
            <p14:sldId id="611"/>
            <p14:sldId id="627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41"/>
          </p14:sldIdLst>
        </p14:section>
      </p14:sectionLst>
    </p:ext>
    <p:ext uri="{EFAFB233-063F-42B5-8137-9DF3F51BA10A}">
      <p15:sldGuideLst xmlns:p15="http://schemas.microsoft.com/office/powerpoint/2012/main">
        <p15:guide id="3" pos="4549" userDrawn="1">
          <p15:clr>
            <a:srgbClr val="A4A3A4"/>
          </p15:clr>
        </p15:guide>
        <p15:guide id="4" pos="5796" userDrawn="1">
          <p15:clr>
            <a:srgbClr val="A4A3A4"/>
          </p15:clr>
        </p15:guide>
        <p15:guide id="7" pos="3097" userDrawn="1">
          <p15:clr>
            <a:srgbClr val="A4A3A4"/>
          </p15:clr>
        </p15:guide>
        <p15:guide id="8" orient="horz" pos="4133" userDrawn="1">
          <p15:clr>
            <a:srgbClr val="A4A3A4"/>
          </p15:clr>
        </p15:guide>
        <p15:guide id="9" orient="horz" pos="1003" userDrawn="1">
          <p15:clr>
            <a:srgbClr val="A4A3A4"/>
          </p15:clr>
        </p15:guide>
        <p15:guide id="15" pos="3914" userDrawn="1">
          <p15:clr>
            <a:srgbClr val="A4A3A4"/>
          </p15:clr>
        </p15:guide>
        <p15:guide id="17" orient="horz" userDrawn="1">
          <p15:clr>
            <a:srgbClr val="A4A3A4"/>
          </p15:clr>
        </p15:guide>
        <p15:guide id="20" pos="3483" userDrawn="1">
          <p15:clr>
            <a:srgbClr val="A4A3A4"/>
          </p15:clr>
        </p15:guide>
        <p15:guide id="21" pos="2780" userDrawn="1">
          <p15:clr>
            <a:srgbClr val="A4A3A4"/>
          </p15:clr>
        </p15:guide>
        <p15:guide id="23" pos="2372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  <p15:guide id="26" orient="horz" pos="2137" userDrawn="1">
          <p15:clr>
            <a:srgbClr val="A4A3A4"/>
          </p15:clr>
        </p15:guide>
        <p15:guide id="27" orient="horz" pos="3657" userDrawn="1">
          <p15:clr>
            <a:srgbClr val="A4A3A4"/>
          </p15:clr>
        </p15:guide>
        <p15:guide id="28" orient="horz" pos="38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CC"/>
    <a:srgbClr val="0000A4"/>
    <a:srgbClr val="ED7D31"/>
    <a:srgbClr val="7F7F7F"/>
    <a:srgbClr val="F2F2F2"/>
    <a:srgbClr val="FF6600"/>
    <a:srgbClr val="CC00FF"/>
    <a:srgbClr val="FF99FF"/>
    <a:srgbClr val="635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60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504" y="96"/>
      </p:cViewPr>
      <p:guideLst>
        <p:guide pos="4549"/>
        <p:guide pos="5796"/>
        <p:guide pos="3097"/>
        <p:guide orient="horz" pos="4133"/>
        <p:guide orient="horz" pos="1003"/>
        <p:guide pos="3914"/>
        <p:guide orient="horz"/>
        <p:guide pos="3483"/>
        <p:guide pos="2780"/>
        <p:guide pos="2372"/>
        <p:guide orient="horz" pos="3838"/>
        <p:guide orient="horz" pos="2137"/>
        <p:guide orient="horz" pos="3657"/>
        <p:guide orient="horz" pos="388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1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573" y="2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46F42610-14FF-4B40-B4B6-786DE4FB8FEA}" type="datetime1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573" y="9371501"/>
            <a:ext cx="2918621" cy="494813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BA50B1B2-6258-41F2-9629-A1D893779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5243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6" y="0"/>
            <a:ext cx="2918830" cy="495029"/>
          </a:xfrm>
          <a:prstGeom prst="rect">
            <a:avLst/>
          </a:prstGeom>
        </p:spPr>
        <p:txBody>
          <a:bodyPr vert="horz" lIns="90636" tIns="45318" rIns="90636" bIns="45318" rtlCol="0"/>
          <a:lstStyle>
            <a:lvl1pPr algn="r">
              <a:defRPr sz="1200"/>
            </a:lvl1pPr>
          </a:lstStyle>
          <a:p>
            <a:fld id="{513A899E-F476-4791-9F16-0B14047B11F2}" type="datetime1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5200" y="1233488"/>
            <a:ext cx="4805363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36" tIns="45318" rIns="90636" bIns="453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0636" tIns="45318" rIns="90636" bIns="4531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6" y="9371288"/>
            <a:ext cx="2918830" cy="495027"/>
          </a:xfrm>
          <a:prstGeom prst="rect">
            <a:avLst/>
          </a:prstGeom>
        </p:spPr>
        <p:txBody>
          <a:bodyPr vert="horz" lIns="90636" tIns="45318" rIns="90636" bIns="45318" rtlCol="0" anchor="b"/>
          <a:lstStyle>
            <a:lvl1pPr algn="r">
              <a:defRPr sz="1200"/>
            </a:lvl1pPr>
          </a:lstStyle>
          <a:p>
            <a:fld id="{E7091564-0DFD-4FA7-A9C8-3D427F1081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7552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19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38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5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677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596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15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434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353" algn="l" defTabSz="95783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3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7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38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83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1213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897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17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7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6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26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03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71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426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433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50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7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90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90141" y="1186481"/>
            <a:ext cx="8925719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35401">
              <a:lnSpc>
                <a:spcPct val="100000"/>
              </a:lnSpc>
              <a:spcBef>
                <a:spcPts val="0"/>
              </a:spcBef>
              <a:buSzTx/>
              <a:buNone/>
              <a:defRPr sz="2235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5783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94770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371601"/>
            <a:ext cx="850265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505200"/>
            <a:ext cx="69342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42950" y="3398520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349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6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2362201"/>
            <a:ext cx="84201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4626865"/>
            <a:ext cx="84201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92480" y="4599432"/>
            <a:ext cx="850265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96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73352"/>
            <a:ext cx="437515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926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1120" y="1676400"/>
            <a:ext cx="425958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1120" y="2438400"/>
            <a:ext cx="42595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598850" y="4045790"/>
            <a:ext cx="4709160" cy="8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959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36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632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773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080"/>
            <a:ext cx="2318004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450" y="792080"/>
            <a:ext cx="619125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1" y="2130553"/>
            <a:ext cx="2318004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8201" y="3580140"/>
            <a:ext cx="5577840" cy="17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87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792480"/>
            <a:ext cx="232123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96827" y="838201"/>
            <a:ext cx="6396423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2133600"/>
            <a:ext cx="2318004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808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828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609600"/>
            <a:ext cx="222885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609600"/>
            <a:ext cx="652145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54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101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59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2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9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B7A41-6D90-4371-844A-87EC379C3D0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32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B7A41-6D90-4371-844A-87EC379C3D06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3F733-A97E-45C7-8208-292F002894F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613036" y="6569802"/>
            <a:ext cx="222885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088" dirty="0"/>
              <a:t>- </a:t>
            </a:r>
            <a:fld id="{5733F733-A97E-45C7-8208-292F002894F6}" type="slidenum">
              <a:rPr lang="ko-KR" altLang="en-US" sz="1088" smtClean="0"/>
              <a:pPr algn="r"/>
              <a:t>‹#›</a:t>
            </a:fld>
            <a:r>
              <a:rPr lang="ko-KR" altLang="en-US" sz="1088" dirty="0"/>
              <a:t> </a:t>
            </a:r>
            <a:r>
              <a:rPr lang="en-US" altLang="ko-KR" sz="1088" dirty="0"/>
              <a:t>-</a:t>
            </a:r>
            <a:endParaRPr lang="ko-KR" altLang="en-US" sz="1088" dirty="0"/>
          </a:p>
        </p:txBody>
      </p:sp>
    </p:spTree>
    <p:extLst>
      <p:ext uri="{BB962C8B-B14F-4D97-AF65-F5344CB8AC3E}">
        <p14:creationId xmlns:p14="http://schemas.microsoft.com/office/powerpoint/2010/main" val="4075311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5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84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906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533400"/>
            <a:ext cx="8915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18288"/>
            <a:ext cx="31369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fld id="{1D8BD707-D9CF-40AE-B4C6-C98DA3205C09}" type="datetimeFigureOut">
              <a:rPr lang="en-US" smtClean="0"/>
              <a:pPr defTabSz="914400" latinLnBrk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14750" y="18288"/>
            <a:ext cx="4457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defTabSz="914400" latinLnBrk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5000" y="18288"/>
            <a:ext cx="11557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 latinLnBrk="0"/>
            <a:fld id="{B6F15528-21DE-4FAA-801E-634DDDAF4B2B}" type="slidenum">
              <a:rPr lang="en-US" smtClean="0"/>
              <a:pPr defTabSz="914400" latinLnBrk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1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196"/>
            <a:ext cx="9906000" cy="64660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1977" y="2501122"/>
            <a:ext cx="855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Unitary limit Fermions under trap</a:t>
            </a:r>
          </a:p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+mn-ea"/>
              </a:rPr>
              <a:t>And Dripline</a:t>
            </a:r>
            <a:endParaRPr lang="en-US" altLang="ko-KR" sz="36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424086" y="6458464"/>
            <a:ext cx="395417" cy="366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172" y="6175911"/>
            <a:ext cx="2500858" cy="615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5859" y="4774538"/>
            <a:ext cx="83673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2800" dirty="0"/>
              <a:t>Young-Ho Song (IRIS, IBS</a:t>
            </a:r>
            <a:r>
              <a:rPr lang="en-US" altLang="ko-KR" sz="2800" dirty="0" smtClean="0"/>
              <a:t>),</a:t>
            </a:r>
            <a:r>
              <a:rPr lang="en-US" altLang="ko-KR" sz="2800" dirty="0">
                <a:solidFill>
                  <a:srgbClr val="0000FF"/>
                </a:solidFill>
              </a:rPr>
              <a:t> </a:t>
            </a:r>
            <a:endParaRPr lang="en-US" altLang="ko-KR" sz="2800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sz="2800" dirty="0" err="1" smtClean="0"/>
              <a:t>Myungkuk</a:t>
            </a:r>
            <a:r>
              <a:rPr lang="en-US" altLang="ko-KR" sz="2800" dirty="0" smtClean="0"/>
              <a:t> Kim </a:t>
            </a:r>
            <a:r>
              <a:rPr lang="en-US" altLang="ko-KR" sz="2800" dirty="0" smtClean="0"/>
              <a:t>,Youngman </a:t>
            </a:r>
            <a:r>
              <a:rPr lang="en-US" altLang="ko-KR" sz="2800" dirty="0"/>
              <a:t>Kim (CENS,IBS)</a:t>
            </a:r>
            <a:endParaRPr lang="en-US" altLang="ko-KR" sz="2800" dirty="0"/>
          </a:p>
          <a:p>
            <a:pPr lvl="1"/>
            <a:r>
              <a:rPr lang="en-US" altLang="ko-KR" sz="2800" dirty="0">
                <a:solidFill>
                  <a:srgbClr val="FF0000"/>
                </a:solidFill>
              </a:rPr>
              <a:t>NLEFT collaboration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895368" y="6165850"/>
            <a:ext cx="3924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800" dirty="0" smtClean="0"/>
              <a:t>2024.04.26. </a:t>
            </a:r>
            <a:r>
              <a:rPr lang="en-US" altLang="ko-KR" sz="1800" dirty="0" smtClean="0"/>
              <a:t>KPS</a:t>
            </a:r>
            <a:r>
              <a:rPr lang="en-US" altLang="ko-KR" sz="1800" dirty="0" smtClean="0"/>
              <a:t> meeting, Daejeon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98500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Nuclear/Neutron Matter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4618" y="1948873"/>
            <a:ext cx="284653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Neutron matter: </a:t>
            </a:r>
          </a:p>
          <a:p>
            <a:r>
              <a:rPr lang="en-US" altLang="ko-KR" dirty="0"/>
              <a:t>A=4~80</a:t>
            </a:r>
          </a:p>
          <a:p>
            <a:r>
              <a:rPr lang="en-US" altLang="ko-KR" dirty="0"/>
              <a:t>box size 6.6 ~ 13.2  fm. </a:t>
            </a:r>
          </a:p>
          <a:p>
            <a:endParaRPr lang="en-US" altLang="ko-KR" dirty="0"/>
          </a:p>
          <a:p>
            <a:r>
              <a:rPr lang="en-US" altLang="ko-KR" dirty="0"/>
              <a:t>Nuclear matter:</a:t>
            </a:r>
          </a:p>
          <a:p>
            <a:r>
              <a:rPr lang="en-US" altLang="ko-KR" dirty="0"/>
              <a:t>A=4 ~ 160</a:t>
            </a:r>
          </a:p>
          <a:p>
            <a:r>
              <a:rPr lang="en-US" altLang="ko-KR" dirty="0"/>
              <a:t>Box size 7.92~9.24 fm. 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2" y="1592263"/>
            <a:ext cx="5923672" cy="48756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13475" y="5221608"/>
            <a:ext cx="3285258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Uncertainties from</a:t>
            </a:r>
          </a:p>
          <a:p>
            <a:r>
              <a:rPr lang="en-US" dirty="0"/>
              <a:t>finite system size correction </a:t>
            </a:r>
          </a:p>
        </p:txBody>
      </p:sp>
    </p:spTree>
    <p:extLst>
      <p:ext uri="{BB962C8B-B14F-4D97-AF65-F5344CB8AC3E}">
        <p14:creationId xmlns:p14="http://schemas.microsoft.com/office/powerpoint/2010/main" val="994957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isotopes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70" y="1880324"/>
            <a:ext cx="7170970" cy="385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Carbon and Oxygen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43" y="1915296"/>
            <a:ext cx="8313714" cy="43454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2939805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understand the dripline?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3418" y="1671782"/>
            <a:ext cx="86377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Although </a:t>
            </a:r>
            <a:r>
              <a:rPr lang="en-US" sz="2400" dirty="0" smtClean="0">
                <a:solidFill>
                  <a:srgbClr val="FF0000"/>
                </a:solidFill>
              </a:rPr>
              <a:t>fully ab initio</a:t>
            </a:r>
            <a:r>
              <a:rPr lang="en-US" sz="2400" dirty="0" smtClean="0"/>
              <a:t> calculation of dripline was possible,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Mean field picture</a:t>
            </a:r>
            <a:r>
              <a:rPr lang="en-US" sz="2400" dirty="0" smtClean="0"/>
              <a:t> is very useful to understand the general behavior. </a:t>
            </a: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How can we find more simple picture which describe the dripline? </a:t>
            </a:r>
            <a:r>
              <a:rPr lang="en-US" sz="2400" dirty="0" smtClean="0"/>
              <a:t>What is the most important property of the potential to get the dripline?</a:t>
            </a:r>
          </a:p>
          <a:p>
            <a:r>
              <a:rPr lang="en-US" sz="24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Warning</a:t>
            </a:r>
            <a:r>
              <a:rPr lang="en-US" sz="2400" dirty="0" smtClean="0"/>
              <a:t>: This is </a:t>
            </a:r>
            <a:r>
              <a:rPr lang="en-US" sz="2400" dirty="0" smtClean="0">
                <a:solidFill>
                  <a:srgbClr val="0000FF"/>
                </a:solidFill>
              </a:rPr>
              <a:t>on-going work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FF0000"/>
                </a:solidFill>
              </a:rPr>
              <a:t>no final results </a:t>
            </a:r>
            <a:r>
              <a:rPr lang="en-US" sz="2400" dirty="0" smtClean="0"/>
              <a:t>are available. 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2974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Dripline for unitary Fermions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6255" y="1681018"/>
            <a:ext cx="9034895" cy="962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Unitary Fermion Gas : </a:t>
            </a:r>
          </a:p>
          <a:p>
            <a:pPr marL="821819" marR="0" lvl="1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strongly coupled conformal system</a:t>
            </a:r>
          </a:p>
          <a:p>
            <a:pPr marL="821819" marR="0" lvl="1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Physically interesting multi-fermion system with simple interaction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04" y="2800607"/>
            <a:ext cx="6706536" cy="714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896950" y="3724278"/>
                <a:ext cx="7101609" cy="980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5783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88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돋움" panose="020B0600000101010101" pitchFamily="50" charset="-127"/>
                    <a:cs typeface="+mn-cs"/>
                    <a:sym typeface="Wingdings" panose="05000000000000000000" pitchFamily="2" charset="2"/>
                  </a:rPr>
                  <a:t>p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ko-KR" sz="188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ko-KR" sz="1885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cot</m:t>
                        </m:r>
                      </m:fName>
                      <m:e>
                        <m:r>
                          <a:rPr kumimoji="0" lang="ko-KR" altLang="en-US" sz="1885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9293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𝛿</m:t>
                        </m:r>
                      </m:e>
                    </m:func>
                    <m:r>
                      <a:rPr kumimoji="0" lang="en-US" altLang="ko-KR" sz="1885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9293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kumimoji="0" lang="en-US" altLang="ko-KR" sz="188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돋움" panose="020B0600000101010101" pitchFamily="50" charset="-127"/>
                    <a:cs typeface="+mn-cs"/>
                    <a:sym typeface="Wingdings" panose="05000000000000000000" pitchFamily="2" charset="2"/>
                  </a:rPr>
                  <a:t> : Unitary limit </a:t>
                </a:r>
              </a:p>
              <a:p>
                <a:pPr marL="0" marR="0" lvl="0" indent="0" algn="l" defTabSz="95783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8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돋움" panose="020B0600000101010101" pitchFamily="50" charset="-127"/>
                    <a:cs typeface="+mn-cs"/>
                    <a:sym typeface="Wingdings" panose="05000000000000000000" pitchFamily="2" charset="2"/>
                  </a:rPr>
                  <a:t>largest possible scattering amplitude. Infinite scattering length. </a:t>
                </a:r>
              </a:p>
              <a:p>
                <a:pPr marL="0" marR="0" lvl="0" indent="0" algn="l" defTabSz="95783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92934"/>
                    </a:solidFill>
                    <a:effectLst/>
                    <a:uLnTx/>
                    <a:uFillTx/>
                    <a:latin typeface="Arial"/>
                    <a:ea typeface="돋움" panose="020B0600000101010101" pitchFamily="50" charset="-127"/>
                    <a:cs typeface="+mn-cs"/>
                    <a:sym typeface="Wingdings" panose="05000000000000000000" pitchFamily="2" charset="2"/>
                  </a:rPr>
                  <a:t>    ( Realistic nuclear force is close to unitary limit.) </a:t>
                </a: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50" y="3724278"/>
                <a:ext cx="7101609" cy="980268"/>
              </a:xfrm>
              <a:prstGeom prst="rect">
                <a:avLst/>
              </a:prstGeom>
              <a:blipFill>
                <a:blip r:embed="rId3"/>
                <a:stretch>
                  <a:fillRect l="-773" t="-3106" r="-687" b="-10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02278" y="5112743"/>
            <a:ext cx="6288810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8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Universality</a:t>
            </a:r>
            <a:r>
              <a:rPr kumimoji="0" lang="en-US" altLang="ko-KR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 of unitary limit of many fermion system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altLang="ko-KR" sz="1885" b="0" i="0" u="none" strike="noStrike" kern="1200" cap="none" spc="0" normalizeH="0" baseline="0" noProof="0" dirty="0" err="1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Bertsch</a:t>
            </a:r>
            <a:r>
              <a:rPr kumimoji="0" lang="en-US" altLang="ko-KR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 Parameter</a:t>
            </a:r>
            <a:endParaRPr kumimoji="0" lang="ko-KR" altLang="en-US" sz="1885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518" y="4913742"/>
            <a:ext cx="1705654" cy="146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27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Unitary limit Hamiltonian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92263"/>
            <a:ext cx="3439090" cy="25166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34390" y="1592263"/>
            <a:ext cx="5338919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1S0 NN scattering phase shift is fitted for unitary limit .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 Very large scattering length.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n-cs"/>
            </a:endParaRP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8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  <a:sym typeface="Wingdings" panose="05000000000000000000" pitchFamily="2" charset="2"/>
              </a:rPr>
              <a:t>In cubic and BCC lattice</a:t>
            </a:r>
            <a:endParaRPr kumimoji="0" lang="ko-KR" altLang="en-US" sz="1885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127349" y="3208634"/>
            <a:ext cx="4953000" cy="6724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N=66 neutrons (33 spin up, 33 spin down)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L = 4,…, 10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70" y="4232995"/>
            <a:ext cx="3595549" cy="23995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642" y="4072976"/>
            <a:ext cx="1952898" cy="6382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528" y="5541355"/>
            <a:ext cx="3643893" cy="3102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058" y="5995527"/>
            <a:ext cx="1586997" cy="29525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763" y="5995527"/>
            <a:ext cx="1503201" cy="3932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79250" y="5434829"/>
            <a:ext cx="1571264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Cubic lattice </a:t>
            </a:r>
            <a:endParaRPr kumimoji="0" lang="ko-KR" altLang="en-US" sz="1885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16194" y="5926370"/>
            <a:ext cx="1463862" cy="382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BCC lattice </a:t>
            </a:r>
            <a:endParaRPr kumimoji="0" lang="ko-KR" altLang="en-US" sz="1885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돋움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0018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Unitary Fermions under trap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4255" y="1671782"/>
            <a:ext cx="8526895" cy="357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Unitary Fermion itself does not form a bound nuclei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</a:t>
            </a: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 Introduce an external spherical well potential  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     </a:t>
            </a: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Can we find a relation between trap shape and dripline? 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85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Separation energy have to be calculated accurately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     Use an re-weighting method to reduce error in separation energy.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         (correlated error estimation in energy difference.)     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85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Unfortunately, realistic mean-field potential is rather expensive.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         (reaching dripline in Unitary limits is difficult.)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     limited to shallow external potential. 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        Try to see the dependence on  parameter : y0 = m R^2 V</a:t>
            </a:r>
            <a:endParaRPr kumimoji="0" lang="en-US" sz="1885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32426" y="5377326"/>
            <a:ext cx="70184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(Work in progress. Only preliminary results) </a:t>
            </a:r>
          </a:p>
        </p:txBody>
      </p:sp>
    </p:spTree>
    <p:extLst>
      <p:ext uri="{BB962C8B-B14F-4D97-AF65-F5344CB8AC3E}">
        <p14:creationId xmlns:p14="http://schemas.microsoft.com/office/powerpoint/2010/main" val="4206375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Neutrons in trap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56" y="1487038"/>
            <a:ext cx="4221035" cy="42210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3873" y="2477638"/>
            <a:ext cx="61840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4n </a:t>
            </a:r>
          </a:p>
        </p:txBody>
      </p:sp>
      <p:pic>
        <p:nvPicPr>
          <p:cNvPr id="5" name="y0_bound.png" descr="y0_boun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92263"/>
            <a:ext cx="4331116" cy="43311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77331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energies </a:t>
            </a:r>
          </a:p>
        </p:txBody>
      </p:sp>
      <p:pic>
        <p:nvPicPr>
          <p:cNvPr id="3" name="Sn_isotopes.png" descr="Sn_isotop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74" y="1385455"/>
            <a:ext cx="6450976" cy="483823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/>
          <p:cNvSpPr txBox="1"/>
          <p:nvPr/>
        </p:nvSpPr>
        <p:spPr>
          <a:xfrm>
            <a:off x="495300" y="1708727"/>
            <a:ext cx="1850736" cy="15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Lattice spacing 100 MeV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85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Spherical well </a:t>
            </a:r>
          </a:p>
          <a:p>
            <a:pPr marL="0" marR="0" lvl="0" indent="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radius~ 4fm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099358" y="5900521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Preliminary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1784" y="3694631"/>
            <a:ext cx="2981907" cy="672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0000"/>
                </a:solidFill>
              </a:rPr>
              <a:t>Unitary limit </a:t>
            </a:r>
            <a:r>
              <a:rPr lang="en-US" dirty="0" smtClean="0">
                <a:solidFill>
                  <a:srgbClr val="FF0000"/>
                </a:solidFill>
              </a:rPr>
              <a:t>interaction</a:t>
            </a:r>
          </a:p>
          <a:p>
            <a:pPr lvl="0">
              <a:defRPr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has </a:t>
            </a:r>
            <a:r>
              <a:rPr lang="en-US" dirty="0">
                <a:solidFill>
                  <a:srgbClr val="FF0000"/>
                </a:solidFill>
              </a:rPr>
              <a:t>too strong </a:t>
            </a:r>
            <a:r>
              <a:rPr lang="en-US" dirty="0" smtClean="0">
                <a:solidFill>
                  <a:srgbClr val="FF0000"/>
                </a:solidFill>
              </a:rPr>
              <a:t>pairing!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070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V_8_4n_density_xy.png" descr="V_8_4n_density_x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8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V_8_5n_density_xy.png" descr="V_8_5n_density_x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379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V_8_6n_density_xy.png" descr="V_8_6n_density_x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660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V_8_7n_density_xy.png" descr="V_8_7n_density_x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940" y="173755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V_8_8n_density_xy.png" descr="V_8_8n_density_xy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98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V_8_9n_density_xy.png" descr="V_8_9n_density_xy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379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V_8_10n_density_xy.png" descr="V_8_10n_density_xy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3660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V_8_11n_density_xy.png" descr="V_8_11n_density_xy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6940" y="4164662"/>
            <a:ext cx="2579688" cy="2042669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V0=8MeV density cont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V0=8MeV density contour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55458345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Nuclear Lattice Effective Field Theory Collaboration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err="1"/>
              <a:t>Serdar</a:t>
            </a:r>
            <a:r>
              <a:rPr lang="en-US" altLang="ko-KR" dirty="0"/>
              <a:t> </a:t>
            </a:r>
            <a:r>
              <a:rPr lang="en-US" altLang="ko-KR" dirty="0" err="1"/>
              <a:t>Elhatisari</a:t>
            </a:r>
            <a:r>
              <a:rPr lang="en-US" altLang="ko-KR" dirty="0"/>
              <a:t>(Gaziantep Islam Science and Technology) </a:t>
            </a:r>
          </a:p>
          <a:p>
            <a:r>
              <a:rPr lang="en-US" altLang="ko-KR" dirty="0"/>
              <a:t>Lukas </a:t>
            </a:r>
            <a:r>
              <a:rPr lang="en-US" altLang="ko-KR" dirty="0" err="1"/>
              <a:t>Bovermann</a:t>
            </a:r>
            <a:r>
              <a:rPr lang="en-US" altLang="ko-KR" dirty="0"/>
              <a:t>(Ruhr)</a:t>
            </a:r>
          </a:p>
          <a:p>
            <a:r>
              <a:rPr lang="en-US" altLang="ko-KR" dirty="0" err="1"/>
              <a:t>Evgeny</a:t>
            </a:r>
            <a:r>
              <a:rPr lang="en-US" altLang="ko-KR" dirty="0"/>
              <a:t> </a:t>
            </a:r>
            <a:r>
              <a:rPr lang="en-US" altLang="ko-KR" dirty="0" err="1"/>
              <a:t>Epelbaum</a:t>
            </a:r>
            <a:r>
              <a:rPr lang="en-US" altLang="ko-KR" dirty="0"/>
              <a:t> (Bochum)</a:t>
            </a:r>
          </a:p>
          <a:p>
            <a:r>
              <a:rPr lang="en-US" altLang="ko-KR" dirty="0"/>
              <a:t>Dillon Frame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Fabian </a:t>
            </a:r>
            <a:r>
              <a:rPr lang="en-US" altLang="ko-KR" dirty="0" err="1"/>
              <a:t>Hildenbrand</a:t>
            </a:r>
            <a:r>
              <a:rPr lang="en-US" altLang="ko-KR" dirty="0"/>
              <a:t>(Darmstadt)</a:t>
            </a:r>
          </a:p>
          <a:p>
            <a:r>
              <a:rPr lang="en-US" altLang="ko-KR" dirty="0"/>
              <a:t>Hermann Krebs(Ruhr)</a:t>
            </a:r>
          </a:p>
          <a:p>
            <a:r>
              <a:rPr lang="en-US" altLang="ko-KR" dirty="0" err="1"/>
              <a:t>Timo</a:t>
            </a:r>
            <a:r>
              <a:rPr lang="en-US" altLang="ko-KR" dirty="0"/>
              <a:t> A. </a:t>
            </a:r>
            <a:r>
              <a:rPr lang="en-US" altLang="ko-KR" dirty="0" err="1"/>
              <a:t>Lähde</a:t>
            </a:r>
            <a:r>
              <a:rPr lang="en-US" altLang="ko-KR" dirty="0"/>
              <a:t>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Dean Lee (MSU)</a:t>
            </a:r>
          </a:p>
          <a:p>
            <a:r>
              <a:rPr lang="en-US" altLang="ko-KR" dirty="0"/>
              <a:t>Ning Li(Sun </a:t>
            </a:r>
            <a:r>
              <a:rPr lang="en-US" altLang="ko-KR" dirty="0" err="1"/>
              <a:t>Yat-sen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Bing-Nan Lu( Graduate School of China Academy of Engineering Physic)</a:t>
            </a:r>
          </a:p>
          <a:p>
            <a:r>
              <a:rPr lang="en-US" altLang="ko-KR" dirty="0" err="1">
                <a:solidFill>
                  <a:srgbClr val="0000FF"/>
                </a:solidFill>
              </a:rPr>
              <a:t>Myungkuk</a:t>
            </a:r>
            <a:r>
              <a:rPr lang="en-US" altLang="ko-KR" dirty="0">
                <a:solidFill>
                  <a:srgbClr val="0000FF"/>
                </a:solidFill>
              </a:rPr>
              <a:t> Kim(CENS,IBS) 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Youngman Kim (CENS,IBS)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Young-Ho Song(IRIS,IBS)</a:t>
            </a:r>
          </a:p>
          <a:p>
            <a:r>
              <a:rPr lang="en-US" altLang="ko-KR" dirty="0"/>
              <a:t>Yuan-</a:t>
            </a:r>
            <a:r>
              <a:rPr lang="en-US" altLang="ko-KR" dirty="0" err="1"/>
              <a:t>Zhuo</a:t>
            </a:r>
            <a:r>
              <a:rPr lang="en-US" altLang="ko-KR" dirty="0"/>
              <a:t> Ma(Peking)</a:t>
            </a:r>
          </a:p>
          <a:p>
            <a:r>
              <a:rPr lang="en-US" altLang="ko-KR" dirty="0"/>
              <a:t>Ulf-G. </a:t>
            </a:r>
            <a:r>
              <a:rPr lang="en-US" altLang="ko-KR" dirty="0" err="1"/>
              <a:t>Meißner</a:t>
            </a:r>
            <a:r>
              <a:rPr lang="en-US" altLang="ko-KR" dirty="0"/>
              <a:t> (Bonn/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Gautam</a:t>
            </a:r>
            <a:r>
              <a:rPr lang="en-US" altLang="ko-KR" dirty="0"/>
              <a:t> </a:t>
            </a:r>
            <a:r>
              <a:rPr lang="en-US" altLang="ko-KR" dirty="0" err="1"/>
              <a:t>Rupak</a:t>
            </a:r>
            <a:r>
              <a:rPr lang="en-US" altLang="ko-KR" dirty="0"/>
              <a:t>(Mississippi State)</a:t>
            </a:r>
          </a:p>
          <a:p>
            <a:r>
              <a:rPr lang="en-US" altLang="ko-KR" dirty="0" err="1"/>
              <a:t>Shihang</a:t>
            </a:r>
            <a:r>
              <a:rPr lang="en-US" altLang="ko-KR" dirty="0"/>
              <a:t> Shen (</a:t>
            </a:r>
            <a:r>
              <a:rPr lang="en-US" altLang="ko-KR" dirty="0" err="1"/>
              <a:t>Juelich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Gianluca</a:t>
            </a:r>
            <a:r>
              <a:rPr lang="en-US" altLang="ko-KR" dirty="0"/>
              <a:t> </a:t>
            </a:r>
            <a:r>
              <a:rPr lang="en-US" altLang="ko-KR" dirty="0" err="1"/>
              <a:t>Stellin</a:t>
            </a:r>
            <a:r>
              <a:rPr lang="en-US" altLang="ko-KR" dirty="0"/>
              <a:t>( CEA Paris-</a:t>
            </a:r>
            <a:r>
              <a:rPr lang="en-US" altLang="ko-KR" dirty="0" err="1"/>
              <a:t>Saclay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And More…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839" y="1524000"/>
            <a:ext cx="241016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42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V0=8MeV density contou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V0=8MeV density contour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638819"/>
            <a:ext cx="4022322" cy="30167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035" y="1592263"/>
            <a:ext cx="3799393" cy="298397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96384488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Extrapolation?</a:t>
            </a:r>
          </a:p>
        </p:txBody>
      </p:sp>
      <p:pic>
        <p:nvPicPr>
          <p:cNvPr id="6" name="N_alpha.png" descr="N_alph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99" y="1348732"/>
            <a:ext cx="4456756" cy="445675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직사각형 6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Preliminary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24376" y="2549236"/>
            <a:ext cx="3823854" cy="299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Linear Fit</a:t>
            </a:r>
          </a:p>
          <a:p>
            <a:pPr marL="342900" marR="0" lvl="0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85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Needs More </a:t>
            </a:r>
            <a:r>
              <a:rPr kumimoji="0" lang="en-US" sz="1885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</a:t>
            </a:r>
          </a:p>
          <a:p>
            <a:pPr marL="342900" marR="0" lvl="0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>
                <a:solidFill>
                  <a:srgbClr val="FF0000"/>
                </a:solidFill>
                <a:latin typeface="Arial"/>
              </a:rPr>
              <a:t>Unitary limit interaction has too strong pairing.</a:t>
            </a:r>
          </a:p>
          <a:p>
            <a:pPr marL="342900" marR="0" lvl="0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FF0000"/>
              </a:solidFill>
              <a:latin typeface="Arial"/>
            </a:endParaRPr>
          </a:p>
          <a:p>
            <a:pPr marL="342900" marR="0" lvl="0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FF0000"/>
              </a:solidFill>
              <a:latin typeface="Arial"/>
            </a:endParaRPr>
          </a:p>
          <a:p>
            <a:pPr marL="342900" marR="0" lvl="0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85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getting mean field potential for the last neutron by using inverse method</a:t>
            </a:r>
            <a:r>
              <a:rPr kumimoji="0" lang="en-US" sz="1885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 not accurate.</a:t>
            </a:r>
            <a:endParaRPr kumimoji="0" lang="en-US" sz="1885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6592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Mean field potential from protons?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Preliminary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8073" y="1699491"/>
            <a:ext cx="88484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Instead of inverse method to get mean field potential,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let us try to use </a:t>
            </a:r>
            <a:r>
              <a:rPr lang="en-US" sz="2400" dirty="0" smtClean="0">
                <a:solidFill>
                  <a:srgbClr val="0000FF"/>
                </a:solidFill>
              </a:rPr>
              <a:t>half-phenomenological approach.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Oxygen isotopes as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Fully interacting neutrons ( WFM interaction up to N3LO)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Replace proton contributions into WS potential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ym typeface="Wingdings" panose="05000000000000000000" pitchFamily="2" charset="2"/>
              </a:rPr>
              <a:t> </a:t>
            </a:r>
            <a:r>
              <a:rPr 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N neutrons under effective proton mean field.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ym typeface="Wingdings" panose="05000000000000000000" pitchFamily="2" charset="2"/>
              </a:rPr>
              <a:t>What kind of </a:t>
            </a:r>
            <a:r>
              <a:rPr 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effective potential </a:t>
            </a:r>
            <a:r>
              <a:rPr lang="en-US" sz="2400" dirty="0" smtClean="0">
                <a:sym typeface="Wingdings" panose="05000000000000000000" pitchFamily="2" charset="2"/>
              </a:rPr>
              <a:t>will give </a:t>
            </a:r>
            <a:r>
              <a:rPr 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experimental separation energies</a:t>
            </a:r>
            <a:r>
              <a:rPr lang="en-US" sz="2400" dirty="0" smtClean="0">
                <a:sym typeface="Wingdings" panose="05000000000000000000" pitchFamily="2" charset="2"/>
              </a:rPr>
              <a:t>?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ym typeface="Wingdings" panose="05000000000000000000" pitchFamily="2" charset="2"/>
              </a:rPr>
              <a:t>Searching for the best Woods-Saxon potential form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198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Mean field potential from protons?</a:t>
            </a:r>
            <a:endParaRPr 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136303" y="5986244"/>
            <a:ext cx="265424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5783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rgbClr val="292934">
                      <a:alpha val="40000"/>
                    </a:srgbClr>
                  </a:outerShdw>
                </a:effectLst>
                <a:uLnTx/>
                <a:uFillTx/>
                <a:latin typeface="Arial"/>
                <a:ea typeface="돋움" panose="020B0600000101010101" pitchFamily="50" charset="-127"/>
                <a:cs typeface="+mn-cs"/>
              </a:rPr>
              <a:t>Preliminary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69" y="1364319"/>
            <a:ext cx="8950037" cy="3710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" y="5344916"/>
            <a:ext cx="6188363" cy="1121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Variation of WS potential parameters</a:t>
            </a:r>
          </a:p>
          <a:p>
            <a:r>
              <a:rPr lang="en-US" sz="1600" dirty="0" smtClean="0"/>
              <a:t>depth : -45 ~ -50 MeV, </a:t>
            </a:r>
          </a:p>
          <a:p>
            <a:r>
              <a:rPr lang="en-US" sz="1600" dirty="0" smtClean="0"/>
              <a:t>Diffuseness : 0.5 ~ 0.7 </a:t>
            </a:r>
            <a:r>
              <a:rPr lang="en-US" sz="1600" dirty="0" err="1" smtClean="0"/>
              <a:t>fm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Radius :  2.52 </a:t>
            </a:r>
            <a:r>
              <a:rPr lang="en-US" sz="1600" dirty="0" err="1" smtClean="0"/>
              <a:t>fm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6470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8338" y="1699491"/>
            <a:ext cx="8532812" cy="2122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How one can get a simple mean field picture of dripline from ab initio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Unitary limit Fermion system: simple but too strong pairing for dripline.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Half-Phenomenological approach: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Searching for the basic property of mean field potential. </a:t>
            </a:r>
          </a:p>
          <a:p>
            <a:pPr marL="821819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Still preliminary stage.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95413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Ab-initio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0" y="1600200"/>
            <a:ext cx="4114800" cy="486525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i="1" dirty="0"/>
              <a:t>ab-initio</a:t>
            </a:r>
            <a:r>
              <a:rPr lang="en-US" altLang="ko-KR" dirty="0"/>
              <a:t> Nuclear Physics</a:t>
            </a:r>
          </a:p>
          <a:p>
            <a:pPr lvl="1"/>
            <a:r>
              <a:rPr lang="en-US" altLang="ko-KR" dirty="0"/>
              <a:t>(1) nucleon degrees of freedom</a:t>
            </a:r>
          </a:p>
          <a:p>
            <a:pPr lvl="1"/>
            <a:r>
              <a:rPr lang="en-US" altLang="ko-KR" dirty="0"/>
              <a:t>(2) nucleon-nucleon interaction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Goal: predict </a:t>
            </a:r>
            <a:r>
              <a:rPr lang="en-US" altLang="ko-KR" dirty="0">
                <a:solidFill>
                  <a:srgbClr val="FF0000"/>
                </a:solidFill>
              </a:rPr>
              <a:t>wide range(structure, reaction, nuclear matter)</a:t>
            </a:r>
            <a:r>
              <a:rPr lang="en-US" altLang="ko-KR" dirty="0"/>
              <a:t> of nuclear phenomena (</a:t>
            </a:r>
            <a:r>
              <a:rPr lang="en-US" altLang="ko-KR" dirty="0">
                <a:solidFill>
                  <a:srgbClr val="FF0000"/>
                </a:solidFill>
              </a:rPr>
              <a:t>without parameter fitting, model assumption</a:t>
            </a:r>
            <a:r>
              <a:rPr lang="en-US" altLang="ko-KR" dirty="0"/>
              <a:t>) from </a:t>
            </a:r>
            <a:r>
              <a:rPr lang="en-US" altLang="ko-KR" dirty="0">
                <a:solidFill>
                  <a:srgbClr val="FF0000"/>
                </a:solidFill>
              </a:rPr>
              <a:t>nuclear interaction (for 2-body,3-body, many-body, based on QCD)</a:t>
            </a:r>
          </a:p>
          <a:p>
            <a:pPr marL="0" indent="0">
              <a:buNone/>
            </a:pPr>
            <a:endParaRPr lang="en-US" altLang="ko-KR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Direct connection between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rgbClr val="0000FF"/>
                </a:solidFill>
              </a:rPr>
              <a:t>Nuclear Force ↔ Nuclear Phenomena</a:t>
            </a:r>
            <a:endParaRPr lang="ko-KR" altLang="en-US" sz="19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11746"/>
            <a:ext cx="4114800" cy="385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57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Dripline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0" y="1592263"/>
            <a:ext cx="7490299" cy="38225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1106248" y="5677767"/>
            <a:ext cx="7753666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Can we explain the dripline </a:t>
            </a:r>
            <a:r>
              <a:rPr lang="en-US" altLang="ko-KR" dirty="0" smtClean="0"/>
              <a:t>in </a:t>
            </a:r>
            <a:r>
              <a:rPr lang="en-US" altLang="ko-KR" dirty="0"/>
              <a:t>NLEFT?</a:t>
            </a:r>
          </a:p>
          <a:p>
            <a:r>
              <a:rPr lang="en-US" altLang="ko-KR" dirty="0" smtClean="0">
                <a:sym typeface="Wingdings" panose="05000000000000000000" pitchFamily="2" charset="2"/>
              </a:rPr>
              <a:t>Can we find a effective mean-field from NLEFT?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581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Nuclear Lattice Effective Field Theory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 of ab initio method for many fermion system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124076"/>
            <a:ext cx="300037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6" y="2409826"/>
            <a:ext cx="53244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94" y="3228976"/>
            <a:ext cx="4052336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120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Path integral</a:t>
            </a:r>
            <a:endParaRPr lang="ko-KR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1726"/>
            <a:ext cx="8229600" cy="367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" y="5417994"/>
            <a:ext cx="3920490" cy="108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57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Applications of NLEFT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Has been successfully applied to </a:t>
            </a:r>
          </a:p>
          <a:p>
            <a:pPr lvl="1"/>
            <a:r>
              <a:rPr lang="en-US" altLang="ko-KR" dirty="0"/>
              <a:t>Nuclear matter, Cold atom, dilute fermion system</a:t>
            </a:r>
          </a:p>
          <a:p>
            <a:pPr lvl="1"/>
            <a:r>
              <a:rPr lang="en-US" altLang="ko-KR" dirty="0"/>
              <a:t>Finite nuclei (</a:t>
            </a:r>
            <a:r>
              <a:rPr lang="en-US" altLang="ko-KR" dirty="0">
                <a:solidFill>
                  <a:srgbClr val="FF0000"/>
                </a:solidFill>
              </a:rPr>
              <a:t>A</a:t>
            </a:r>
            <a:r>
              <a:rPr lang="en-US" altLang="ko-KR" dirty="0" smtClean="0">
                <a:solidFill>
                  <a:srgbClr val="FF0000"/>
                </a:solidFill>
              </a:rPr>
              <a:t>&lt;=60</a:t>
            </a:r>
            <a:r>
              <a:rPr lang="en-US" altLang="ko-KR" dirty="0"/>
              <a:t>) </a:t>
            </a:r>
          </a:p>
          <a:p>
            <a:pPr lvl="1"/>
            <a:r>
              <a:rPr lang="en-US" altLang="ko-KR" dirty="0"/>
              <a:t>First ab-initio calculation of Hoyle state</a:t>
            </a:r>
          </a:p>
          <a:p>
            <a:pPr lvl="1"/>
            <a:r>
              <a:rPr lang="en-US" altLang="ko-KR" dirty="0"/>
              <a:t>Cluster structure of </a:t>
            </a:r>
            <a:r>
              <a:rPr lang="en-US" altLang="ko-KR" baseline="30000" dirty="0"/>
              <a:t>12</a:t>
            </a:r>
            <a:r>
              <a:rPr lang="en-US" altLang="ko-KR" dirty="0"/>
              <a:t>C and </a:t>
            </a:r>
            <a:r>
              <a:rPr lang="en-US" altLang="ko-KR" baseline="30000" dirty="0"/>
              <a:t>16</a:t>
            </a:r>
            <a:r>
              <a:rPr lang="en-US" altLang="ko-KR" dirty="0"/>
              <a:t>O</a:t>
            </a:r>
          </a:p>
          <a:p>
            <a:pPr lvl="1"/>
            <a:r>
              <a:rPr lang="en-US" altLang="ko-KR" dirty="0"/>
              <a:t>NN scattering, N-D scattering</a:t>
            </a:r>
          </a:p>
          <a:p>
            <a:pPr lvl="1"/>
            <a:r>
              <a:rPr lang="en-US" altLang="ko-KR" dirty="0"/>
              <a:t>Alpha-alpha scattering</a:t>
            </a:r>
          </a:p>
          <a:p>
            <a:pPr lvl="1"/>
            <a:r>
              <a:rPr lang="en-US" altLang="ko-KR" dirty="0"/>
              <a:t>radiative capture, fusion </a:t>
            </a:r>
          </a:p>
          <a:p>
            <a:pPr lvl="1"/>
            <a:r>
              <a:rPr lang="en-US" altLang="ko-KR" dirty="0"/>
              <a:t>Etc.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379" y="1911886"/>
            <a:ext cx="1773316" cy="205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3916871"/>
            <a:ext cx="3038475" cy="46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81801" y="1516859"/>
            <a:ext cx="2076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The first ab-initio calculation of </a:t>
            </a:r>
          </a:p>
          <a:p>
            <a:r>
              <a:rPr lang="en-US" altLang="ko-KR" sz="1100" dirty="0"/>
              <a:t>Hoyle state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5" y="4944629"/>
            <a:ext cx="1839196" cy="1648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7295" y="6092825"/>
            <a:ext cx="4054764" cy="672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 initio alpha-alpha scattering</a:t>
            </a:r>
          </a:p>
          <a:p>
            <a:r>
              <a:rPr lang="en-US" dirty="0"/>
              <a:t>( Nature 528, 111-114(2015))</a:t>
            </a:r>
          </a:p>
        </p:txBody>
      </p:sp>
      <p:pic>
        <p:nvPicPr>
          <p:cNvPr id="9" name="Picture 2" descr="fig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68" y="5188675"/>
            <a:ext cx="1650882" cy="146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7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BE/A from WFM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74" y="1450109"/>
            <a:ext cx="9353051" cy="4272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2473" y="5874327"/>
            <a:ext cx="3796145" cy="387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RMSD ~ 0.1 MeV per nucleon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40218" y="5874327"/>
            <a:ext cx="3583709" cy="387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Accepted by Nature recently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37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Charge Radius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92263"/>
            <a:ext cx="9029214" cy="46054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0109" y="6197721"/>
            <a:ext cx="3546764" cy="38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fitting!  RMSD~ 0.03 </a:t>
            </a:r>
            <a:r>
              <a:rPr lang="en-US" dirty="0" err="1">
                <a:solidFill>
                  <a:srgbClr val="FF0000"/>
                </a:solidFill>
              </a:rPr>
              <a:t>fm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25482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22593</TotalTime>
  <Words>852</Words>
  <Application>Microsoft Office PowerPoint</Application>
  <PresentationFormat>A4 용지(210x297mm)</PresentationFormat>
  <Paragraphs>159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돋움</vt:lpstr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1_Clarity</vt:lpstr>
      <vt:lpstr>5_Clarity</vt:lpstr>
      <vt:lpstr>PowerPoint 프레젠테이션</vt:lpstr>
      <vt:lpstr>Nuclear Lattice Effective Field Theory Collaboration</vt:lpstr>
      <vt:lpstr>Ab-initio method</vt:lpstr>
      <vt:lpstr>Dripline</vt:lpstr>
      <vt:lpstr>Nuclear Lattice Effective Field Theory</vt:lpstr>
      <vt:lpstr>Path integral</vt:lpstr>
      <vt:lpstr>Applications of NLEFT</vt:lpstr>
      <vt:lpstr>BE/A from WFM</vt:lpstr>
      <vt:lpstr>Charge Radius</vt:lpstr>
      <vt:lpstr>Nuclear/Neutron Matter</vt:lpstr>
      <vt:lpstr>Carbon isotopes</vt:lpstr>
      <vt:lpstr>Carbon and Oxygen</vt:lpstr>
      <vt:lpstr>How can we understand the dripline?</vt:lpstr>
      <vt:lpstr>Dripline for unitary Fermions</vt:lpstr>
      <vt:lpstr>Unitary limit Hamiltonian</vt:lpstr>
      <vt:lpstr>Unitary Fermions under trap</vt:lpstr>
      <vt:lpstr>Neutrons in trap</vt:lpstr>
      <vt:lpstr>Separation energies </vt:lpstr>
      <vt:lpstr>V0=8MeV density contour </vt:lpstr>
      <vt:lpstr>V0=8MeV density contour </vt:lpstr>
      <vt:lpstr>Extrapolation?</vt:lpstr>
      <vt:lpstr>Mean field potential from protons?</vt:lpstr>
      <vt:lpstr>Mean field potential from protons?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유준호</dc:creator>
  <cp:lastModifiedBy>user</cp:lastModifiedBy>
  <cp:revision>1219</cp:revision>
  <cp:lastPrinted>2018-09-03T05:45:20Z</cp:lastPrinted>
  <dcterms:created xsi:type="dcterms:W3CDTF">2016-03-06T10:47:04Z</dcterms:created>
  <dcterms:modified xsi:type="dcterms:W3CDTF">2024-04-22T06:40:32Z</dcterms:modified>
</cp:coreProperties>
</file>